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0058400" cy="7772400"/>
  <p:notesSz cx="7077075" cy="936942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52"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4"/>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BDF1C-E305-4093-BE6C-7EF9FF14CE5B}"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322910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BDF1C-E305-4093-BE6C-7EF9FF14CE5B}"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113604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9255" y="415608"/>
            <a:ext cx="1697356" cy="884110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191" y="415608"/>
            <a:ext cx="4924426" cy="8841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BDF1C-E305-4093-BE6C-7EF9FF14CE5B}"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29031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BDF1C-E305-4093-BE6C-7EF9FF14CE5B}"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135871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BDF1C-E305-4093-BE6C-7EF9FF14CE5B}"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141351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192" y="2418081"/>
            <a:ext cx="3310890" cy="683863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55722" y="2418081"/>
            <a:ext cx="3310890" cy="683863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BDF1C-E305-4093-BE6C-7EF9FF14CE5B}"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356595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2"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2"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BDF1C-E305-4093-BE6C-7EF9FF14CE5B}"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304990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BDF1C-E305-4093-BE6C-7EF9FF14CE5B}"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260085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BDF1C-E305-4093-BE6C-7EF9FF14CE5B}"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2918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6"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BDF1C-E305-4093-BE6C-7EF9FF14CE5B}"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133803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BDF1C-E305-4093-BE6C-7EF9FF14CE5B}"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21A2F-5731-48E3-89C9-BEFA887CA028}" type="slidenum">
              <a:rPr lang="en-US" smtClean="0"/>
              <a:t>‹#›</a:t>
            </a:fld>
            <a:endParaRPr lang="en-US"/>
          </a:p>
        </p:txBody>
      </p:sp>
    </p:spTree>
    <p:extLst>
      <p:ext uri="{BB962C8B-B14F-4D97-AF65-F5344CB8AC3E}">
        <p14:creationId xmlns:p14="http://schemas.microsoft.com/office/powerpoint/2010/main" val="113480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2"/>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8E7BDF1C-E305-4093-BE6C-7EF9FF14CE5B}" type="datetimeFigureOut">
              <a:rPr lang="en-US" smtClean="0"/>
              <a:t>5/1/2018</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58321A2F-5731-48E3-89C9-BEFA887CA028}" type="slidenum">
              <a:rPr lang="en-US" smtClean="0"/>
              <a:t>‹#›</a:t>
            </a:fld>
            <a:endParaRPr lang="en-US"/>
          </a:p>
        </p:txBody>
      </p:sp>
    </p:spTree>
    <p:extLst>
      <p:ext uri="{BB962C8B-B14F-4D97-AF65-F5344CB8AC3E}">
        <p14:creationId xmlns:p14="http://schemas.microsoft.com/office/powerpoint/2010/main" val="1553370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HQI@qualityinsights.org"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mailto:HHQI@qualityinsights.org"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mailto:HHQI@qualityinsights.org"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HHQI@qualityinsights.org" TargetMode="Externa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07108" y="6553200"/>
            <a:ext cx="9220200" cy="95410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To create double-sided pocket cards, print the page and fold it in half at the orange arrow. Laminate the folded page, and then cut out the cards. Stack the cards together, and use a hole punch in the corner to add a ring. </a:t>
            </a:r>
          </a:p>
          <a:p>
            <a:pPr algn="ctr"/>
            <a:r>
              <a:rPr lang="en-US" sz="1400" dirty="0" smtClean="0">
                <a:latin typeface="Arial" panose="020B0604020202020204" pitchFamily="34" charset="0"/>
                <a:cs typeface="Arial" panose="020B0604020202020204" pitchFamily="34" charset="0"/>
              </a:rPr>
              <a:t>Space </a:t>
            </a:r>
            <a:r>
              <a:rPr lang="en-US" sz="1400" dirty="0">
                <a:latin typeface="Arial" panose="020B0604020202020204" pitchFamily="34" charset="0"/>
                <a:cs typeface="Arial" panose="020B0604020202020204" pitchFamily="34" charset="0"/>
              </a:rPr>
              <a:t>has been provided on the last card </a:t>
            </a:r>
            <a:r>
              <a:rPr lang="en-US" sz="1400" dirty="0" smtClean="0">
                <a:latin typeface="Arial" panose="020B0604020202020204" pitchFamily="34" charset="0"/>
                <a:cs typeface="Arial" panose="020B0604020202020204" pitchFamily="34" charset="0"/>
              </a:rPr>
              <a:t>of each set if </a:t>
            </a:r>
            <a:r>
              <a:rPr lang="en-US" sz="1400" dirty="0">
                <a:latin typeface="Arial" panose="020B0604020202020204" pitchFamily="34" charset="0"/>
                <a:cs typeface="Arial" panose="020B0604020202020204" pitchFamily="34" charset="0"/>
              </a:rPr>
              <a:t>you would like to add your agency’s </a:t>
            </a:r>
            <a:r>
              <a:rPr lang="en-US" sz="1400" dirty="0" smtClean="0">
                <a:latin typeface="Arial" panose="020B0604020202020204" pitchFamily="34" charset="0"/>
                <a:cs typeface="Arial" panose="020B0604020202020204" pitchFamily="34" charset="0"/>
              </a:rPr>
              <a:t>logo. </a:t>
            </a:r>
          </a:p>
          <a:p>
            <a:pPr algn="ctr"/>
            <a:r>
              <a:rPr lang="en-US" sz="1400" dirty="0" smtClean="0">
                <a:latin typeface="Arial" panose="020B0604020202020204" pitchFamily="34" charset="0"/>
                <a:cs typeface="Arial" panose="020B0604020202020204" pitchFamily="34" charset="0"/>
              </a:rPr>
              <a:t>The professional InDesign file is also available upon request at </a:t>
            </a:r>
            <a:r>
              <a:rPr lang="en-US" sz="1400" dirty="0" smtClean="0">
                <a:latin typeface="Arial" panose="020B0604020202020204" pitchFamily="34" charset="0"/>
                <a:cs typeface="Arial" panose="020B0604020202020204" pitchFamily="34" charset="0"/>
                <a:hlinkClick r:id="rId2"/>
              </a:rPr>
              <a:t>HHQI@qualityinsights.org</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25" name="Up Arrow 24" descr="orange arrow"/>
          <p:cNvSpPr/>
          <p:nvPr/>
        </p:nvSpPr>
        <p:spPr>
          <a:xfrm>
            <a:off x="4839729" y="6096862"/>
            <a:ext cx="341475" cy="38013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4114800"/>
            <a:ext cx="1676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Pressure Ulcer/Injury Stages pocket card set front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56" y="239401"/>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5" name="Picture 11" descr="Pressure Ulcer/Injury St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444" y="239401"/>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6" name="Picture 12" descr="Pressure Ulcer/Injury Stag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00" y="3198744"/>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7" name="Picture 13" descr="Pressure Ulcer/Injury St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862" y="3198744"/>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3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Up Arrow 24" descr="orange arrow"/>
          <p:cNvSpPr/>
          <p:nvPr/>
        </p:nvSpPr>
        <p:spPr>
          <a:xfrm>
            <a:off x="4853377" y="6096862"/>
            <a:ext cx="341475" cy="38013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4114800"/>
            <a:ext cx="1676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essure Ulcer/Injury St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08" y="239401"/>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1" name="Picture 3" descr="Pressure Ulcer/Injury Unstage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696" y="232775"/>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2" name="Picture 4" descr="Pressure Ulcer/Injury Suspected Deep Tissue Inju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1" y="3205370"/>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3" name="Picture 5" descr="This material was prepared by Quality Insights, the Medicare Quality Innovation Network-Quality Improvement Organization supporting the Home Health Quality Improvement National Campaign, under contract with the Centers for Medicare &amp; Medicaid Services (CMS), an agency of the U.S. Department of Health and Human Services. The views presented do not necessarily reflect CMS policy. Publication number 11SOW-WV-HH-MMD-032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114" y="3205370"/>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7108" y="6553200"/>
            <a:ext cx="9220200" cy="95410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To create double-sided pocket cards, print the page and fold it in half at the orange arrow. Laminate the folded page, and then cut out the cards. Stack the cards together, and use a hole punch in the corner to add a ring. </a:t>
            </a:r>
          </a:p>
          <a:p>
            <a:pPr algn="ctr"/>
            <a:r>
              <a:rPr lang="en-US" sz="1400" dirty="0" smtClean="0">
                <a:latin typeface="Arial" panose="020B0604020202020204" pitchFamily="34" charset="0"/>
                <a:cs typeface="Arial" panose="020B0604020202020204" pitchFamily="34" charset="0"/>
              </a:rPr>
              <a:t>Space </a:t>
            </a:r>
            <a:r>
              <a:rPr lang="en-US" sz="1400" dirty="0">
                <a:latin typeface="Arial" panose="020B0604020202020204" pitchFamily="34" charset="0"/>
                <a:cs typeface="Arial" panose="020B0604020202020204" pitchFamily="34" charset="0"/>
              </a:rPr>
              <a:t>has been provided on the last card </a:t>
            </a:r>
            <a:r>
              <a:rPr lang="en-US" sz="1400" dirty="0" smtClean="0">
                <a:latin typeface="Arial" panose="020B0604020202020204" pitchFamily="34" charset="0"/>
                <a:cs typeface="Arial" panose="020B0604020202020204" pitchFamily="34" charset="0"/>
              </a:rPr>
              <a:t>of each set if </a:t>
            </a:r>
            <a:r>
              <a:rPr lang="en-US" sz="1400" dirty="0">
                <a:latin typeface="Arial" panose="020B0604020202020204" pitchFamily="34" charset="0"/>
                <a:cs typeface="Arial" panose="020B0604020202020204" pitchFamily="34" charset="0"/>
              </a:rPr>
              <a:t>you would like to add your agency’s </a:t>
            </a:r>
            <a:r>
              <a:rPr lang="en-US" sz="1400" dirty="0" smtClean="0">
                <a:latin typeface="Arial" panose="020B0604020202020204" pitchFamily="34" charset="0"/>
                <a:cs typeface="Arial" panose="020B0604020202020204" pitchFamily="34" charset="0"/>
              </a:rPr>
              <a:t>logo. </a:t>
            </a:r>
          </a:p>
          <a:p>
            <a:pPr algn="ctr"/>
            <a:r>
              <a:rPr lang="en-US" sz="1400" dirty="0" smtClean="0">
                <a:latin typeface="Arial" panose="020B0604020202020204" pitchFamily="34" charset="0"/>
                <a:cs typeface="Arial" panose="020B0604020202020204" pitchFamily="34" charset="0"/>
              </a:rPr>
              <a:t>The professional InDesign file is also available upon request at </a:t>
            </a:r>
            <a:r>
              <a:rPr lang="en-US" sz="1400" dirty="0" smtClean="0">
                <a:latin typeface="Arial" panose="020B0604020202020204" pitchFamily="34" charset="0"/>
                <a:cs typeface="Arial" panose="020B0604020202020204" pitchFamily="34" charset="0"/>
                <a:hlinkClick r:id="rId6"/>
              </a:rPr>
              <a:t>HHQI@qualityinsights.org</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31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Status of Stasis Ulcers, Pressure Ulcers/Injuries &amp; Surgical Wounds pocket card set fro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2714"/>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2" name="Picture 3" descr="Status of Stasis Ulcers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2714"/>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3" name="Picture 4" descr="Status of Pressure Ulcers/Injuries &amp; Surgical Wounds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25248"/>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4" name="Picture 5" descr="This material was prepared by Quality Insights, the Medicare Quality Innovation Network-Quality Improvement Organization supporting the Home Health Quality Improvement National Campaign, under contract with the Centers for Medicare &amp; Medicaid Services (CMS), an agency of the U.S. Department of Health and Human Services. The views presented do not necessarily reflect CMS policy. Publication number 11SOW-WV-HH-MMD-0322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25248"/>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5" name="Up Arrow 24" descr="orange arrow"/>
          <p:cNvSpPr/>
          <p:nvPr/>
        </p:nvSpPr>
        <p:spPr>
          <a:xfrm>
            <a:off x="4853377" y="6096862"/>
            <a:ext cx="341475" cy="38013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7108" y="6553200"/>
            <a:ext cx="9220200" cy="95410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To create double-sided pocket cards, print the page and fold it in half at the orange arrow. Laminate the folded page, and then cut out the cards. Stack the cards together, and use a hole punch in the corner to add a ring. </a:t>
            </a:r>
          </a:p>
          <a:p>
            <a:pPr algn="ctr"/>
            <a:r>
              <a:rPr lang="en-US" sz="1400" dirty="0" smtClean="0">
                <a:latin typeface="Arial" panose="020B0604020202020204" pitchFamily="34" charset="0"/>
                <a:cs typeface="Arial" panose="020B0604020202020204" pitchFamily="34" charset="0"/>
              </a:rPr>
              <a:t>Space </a:t>
            </a:r>
            <a:r>
              <a:rPr lang="en-US" sz="1400" dirty="0">
                <a:latin typeface="Arial" panose="020B0604020202020204" pitchFamily="34" charset="0"/>
                <a:cs typeface="Arial" panose="020B0604020202020204" pitchFamily="34" charset="0"/>
              </a:rPr>
              <a:t>has been provided on the last card </a:t>
            </a:r>
            <a:r>
              <a:rPr lang="en-US" sz="1400" dirty="0" smtClean="0">
                <a:latin typeface="Arial" panose="020B0604020202020204" pitchFamily="34" charset="0"/>
                <a:cs typeface="Arial" panose="020B0604020202020204" pitchFamily="34" charset="0"/>
              </a:rPr>
              <a:t>of each set if </a:t>
            </a:r>
            <a:r>
              <a:rPr lang="en-US" sz="1400" dirty="0">
                <a:latin typeface="Arial" panose="020B0604020202020204" pitchFamily="34" charset="0"/>
                <a:cs typeface="Arial" panose="020B0604020202020204" pitchFamily="34" charset="0"/>
              </a:rPr>
              <a:t>you would like to add your agency’s </a:t>
            </a:r>
            <a:r>
              <a:rPr lang="en-US" sz="1400" dirty="0" smtClean="0">
                <a:latin typeface="Arial" panose="020B0604020202020204" pitchFamily="34" charset="0"/>
                <a:cs typeface="Arial" panose="020B0604020202020204" pitchFamily="34" charset="0"/>
              </a:rPr>
              <a:t>logo. </a:t>
            </a:r>
          </a:p>
          <a:p>
            <a:pPr algn="ctr"/>
            <a:r>
              <a:rPr lang="en-US" sz="1400" dirty="0" smtClean="0">
                <a:latin typeface="Arial" panose="020B0604020202020204" pitchFamily="34" charset="0"/>
                <a:cs typeface="Arial" panose="020B0604020202020204" pitchFamily="34" charset="0"/>
              </a:rPr>
              <a:t>The professional InDesign file is also available upon request at </a:t>
            </a:r>
            <a:r>
              <a:rPr lang="en-US" sz="1400" dirty="0" smtClean="0">
                <a:latin typeface="Arial" panose="020B0604020202020204" pitchFamily="34" charset="0"/>
                <a:cs typeface="Arial" panose="020B0604020202020204" pitchFamily="34" charset="0"/>
                <a:hlinkClick r:id="rId6"/>
              </a:rPr>
              <a:t>HHQI@qualityinsights.org</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85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Up Arrow 24" descr="orange arrow"/>
          <p:cNvSpPr/>
          <p:nvPr/>
        </p:nvSpPr>
        <p:spPr>
          <a:xfrm>
            <a:off x="4853377" y="6096862"/>
            <a:ext cx="341475" cy="38013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0" name="Picture 6" descr="Surgical Wound Classification pocket card set fro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14" y="239401"/>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1" name="Picture 7" descr="Surgical vs. Not Surgical Wounds comparison car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9401"/>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2" name="Picture 8" descr="Surgical vs. Not Surgical Wounds comparison card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48" y="3205370"/>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3" name="Picture 9" descr="This material was prepared by Quality Insights, the Medicare Quality Innovation Network-Quality Improvement Organization supporting the Home Health Quality Improvement National Campaign, under contract with the Centers for Medicare &amp; Medicaid Services (CMS), an agency of the U.S. Department of Health and Human Services. The views presented do not necessarily reflect CMS policy. Publication number 11SOW-WV-HH-MMD-0323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05370"/>
            <a:ext cx="4572000" cy="2743200"/>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15200" y="4114800"/>
            <a:ext cx="1676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7108" y="6553200"/>
            <a:ext cx="9220200" cy="95410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To create double-sided pocket cards, print the page and fold it in half at the orange arrow. Laminate the folded page, and then cut out the cards. Stack the cards together, and use a hole punch in the corner to add a ring. </a:t>
            </a:r>
          </a:p>
          <a:p>
            <a:pPr algn="ctr"/>
            <a:r>
              <a:rPr lang="en-US" sz="1400" dirty="0" smtClean="0">
                <a:latin typeface="Arial" panose="020B0604020202020204" pitchFamily="34" charset="0"/>
                <a:cs typeface="Arial" panose="020B0604020202020204" pitchFamily="34" charset="0"/>
              </a:rPr>
              <a:t>Space </a:t>
            </a:r>
            <a:r>
              <a:rPr lang="en-US" sz="1400" dirty="0">
                <a:latin typeface="Arial" panose="020B0604020202020204" pitchFamily="34" charset="0"/>
                <a:cs typeface="Arial" panose="020B0604020202020204" pitchFamily="34" charset="0"/>
              </a:rPr>
              <a:t>has been provided on the last card </a:t>
            </a:r>
            <a:r>
              <a:rPr lang="en-US" sz="1400" dirty="0" smtClean="0">
                <a:latin typeface="Arial" panose="020B0604020202020204" pitchFamily="34" charset="0"/>
                <a:cs typeface="Arial" panose="020B0604020202020204" pitchFamily="34" charset="0"/>
              </a:rPr>
              <a:t>of each set if </a:t>
            </a:r>
            <a:r>
              <a:rPr lang="en-US" sz="1400" dirty="0">
                <a:latin typeface="Arial" panose="020B0604020202020204" pitchFamily="34" charset="0"/>
                <a:cs typeface="Arial" panose="020B0604020202020204" pitchFamily="34" charset="0"/>
              </a:rPr>
              <a:t>you would like to add your agency’s </a:t>
            </a:r>
            <a:r>
              <a:rPr lang="en-US" sz="1400" dirty="0" smtClean="0">
                <a:latin typeface="Arial" panose="020B0604020202020204" pitchFamily="34" charset="0"/>
                <a:cs typeface="Arial" panose="020B0604020202020204" pitchFamily="34" charset="0"/>
              </a:rPr>
              <a:t>logo. </a:t>
            </a:r>
          </a:p>
          <a:p>
            <a:pPr algn="ctr"/>
            <a:r>
              <a:rPr lang="en-US" sz="1400" dirty="0" smtClean="0">
                <a:latin typeface="Arial" panose="020B0604020202020204" pitchFamily="34" charset="0"/>
                <a:cs typeface="Arial" panose="020B0604020202020204" pitchFamily="34" charset="0"/>
              </a:rPr>
              <a:t>The professional InDesign file is also available upon request at </a:t>
            </a:r>
            <a:r>
              <a:rPr lang="en-US" sz="1400" dirty="0" smtClean="0">
                <a:latin typeface="Arial" panose="020B0604020202020204" pitchFamily="34" charset="0"/>
                <a:cs typeface="Arial" panose="020B0604020202020204" pitchFamily="34" charset="0"/>
                <a:hlinkClick r:id="rId6"/>
              </a:rPr>
              <a:t>HHQI@qualityinsights.org</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47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328</Words>
  <Application>Microsoft Office PowerPoint</Application>
  <PresentationFormat>Custom</PresentationFormat>
  <Paragraphs>12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WVMI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Misty Dyke</dc:creator>
  <cp:lastModifiedBy>Jordan Goos</cp:lastModifiedBy>
  <cp:revision>16</cp:revision>
  <cp:lastPrinted>2018-04-24T13:35:44Z</cp:lastPrinted>
  <dcterms:created xsi:type="dcterms:W3CDTF">2018-04-23T16:15:55Z</dcterms:created>
  <dcterms:modified xsi:type="dcterms:W3CDTF">2018-05-01T16:58:18Z</dcterms:modified>
</cp:coreProperties>
</file>